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5" r:id="rId3"/>
    <p:sldId id="257" r:id="rId4"/>
    <p:sldId id="262" r:id="rId5"/>
    <p:sldId id="263" r:id="rId6"/>
    <p:sldId id="267" r:id="rId7"/>
    <p:sldId id="264" r:id="rId8"/>
    <p:sldId id="265" r:id="rId9"/>
    <p:sldId id="266" r:id="rId10"/>
    <p:sldId id="273" r:id="rId11"/>
    <p:sldId id="274" r:id="rId12"/>
    <p:sldId id="268" r:id="rId13"/>
    <p:sldId id="270" r:id="rId14"/>
    <p:sldId id="269" r:id="rId15"/>
    <p:sldId id="276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4686"/>
  </p:normalViewPr>
  <p:slideViewPr>
    <p:cSldViewPr snapToGrid="0">
      <p:cViewPr varScale="1">
        <p:scale>
          <a:sx n="100" d="100"/>
          <a:sy n="100" d="100"/>
        </p:scale>
        <p:origin x="1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4FD8-5D1C-42C9-B98C-AB20FB2356F8}" type="datetimeFigureOut">
              <a:rPr lang="cs-CZ" smtClean="0"/>
              <a:t>08.06.20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75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4FD8-5D1C-42C9-B98C-AB20FB2356F8}" type="datetimeFigureOut">
              <a:rPr lang="cs-CZ" smtClean="0"/>
              <a:t>08.06.20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95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4FD8-5D1C-42C9-B98C-AB20FB2356F8}" type="datetimeFigureOut">
              <a:rPr lang="cs-CZ" smtClean="0"/>
              <a:t>08.06.20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9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4FD8-5D1C-42C9-B98C-AB20FB2356F8}" type="datetimeFigureOut">
              <a:rPr lang="cs-CZ" smtClean="0"/>
              <a:t>08.06.20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85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4FD8-5D1C-42C9-B98C-AB20FB2356F8}" type="datetimeFigureOut">
              <a:rPr lang="cs-CZ" smtClean="0"/>
              <a:t>08.06.20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79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4FD8-5D1C-42C9-B98C-AB20FB2356F8}" type="datetimeFigureOut">
              <a:rPr lang="cs-CZ" smtClean="0"/>
              <a:t>08.06.20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74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4FD8-5D1C-42C9-B98C-AB20FB2356F8}" type="datetimeFigureOut">
              <a:rPr lang="cs-CZ" smtClean="0"/>
              <a:t>08.06.20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34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4FD8-5D1C-42C9-B98C-AB20FB2356F8}" type="datetimeFigureOut">
              <a:rPr lang="cs-CZ" smtClean="0"/>
              <a:t>08.06.20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62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4FD8-5D1C-42C9-B98C-AB20FB2356F8}" type="datetimeFigureOut">
              <a:rPr lang="cs-CZ" smtClean="0"/>
              <a:t>08.06.20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52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4FD8-5D1C-42C9-B98C-AB20FB2356F8}" type="datetimeFigureOut">
              <a:rPr lang="cs-CZ" smtClean="0"/>
              <a:t>08.06.20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83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4FD8-5D1C-42C9-B98C-AB20FB2356F8}" type="datetimeFigureOut">
              <a:rPr lang="cs-CZ" smtClean="0"/>
              <a:t>08.06.20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9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64FD8-5D1C-42C9-B98C-AB20FB2356F8}" type="datetimeFigureOut">
              <a:rPr lang="cs-CZ" smtClean="0"/>
              <a:t>08.06.20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38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eskoajakdal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http://www.ceskoajakdal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39900" y="4058434"/>
            <a:ext cx="9144000" cy="979270"/>
          </a:xfrm>
        </p:spPr>
        <p:txBody>
          <a:bodyPr>
            <a:normAutofit/>
          </a:bodyPr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Karolinum, 10. června 2020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072" y="5199919"/>
            <a:ext cx="2520074" cy="9332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6967" y="1280118"/>
            <a:ext cx="6170279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VZDĚLÁVÁNÍ21</a:t>
            </a:r>
            <a:r>
              <a:rPr lang="en-US" sz="6000" b="1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6000" b="1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TISKOVÁ KONFERENCE </a:t>
            </a:r>
          </a:p>
          <a:p>
            <a:pPr algn="ctr"/>
            <a:r>
              <a:rPr lang="en-US" sz="6000" b="1" dirty="0" smtClean="0"/>
              <a:t>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290525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282704"/>
            <a:ext cx="1193046" cy="119304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latin typeface="Arial" charset="0"/>
                <a:ea typeface="Arial" charset="0"/>
                <a:cs typeface="Arial" charset="0"/>
              </a:rPr>
              <a:t>Příklady témat v rámci </a:t>
            </a:r>
            <a:r>
              <a:rPr lang="cs-CZ" sz="32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cs-CZ" sz="32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cs-CZ" sz="3200" b="1" dirty="0" smtClean="0">
                <a:latin typeface="Arial" charset="0"/>
                <a:ea typeface="Arial" charset="0"/>
                <a:cs typeface="Arial" charset="0"/>
              </a:rPr>
              <a:t>platformy </a:t>
            </a:r>
            <a:r>
              <a:rPr lang="cs-CZ" sz="3200" b="1" u="sng" dirty="0">
                <a:latin typeface="Arial" charset="0"/>
                <a:ea typeface="Arial" charset="0"/>
                <a:cs typeface="Arial" charset="0"/>
              </a:rPr>
              <a:t>RODIČ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7889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Arial" charset="0"/>
              <a:buChar char="•"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větší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zapojení rodičovské veřejnosti do života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školy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vzdělávací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příležitosti pro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rodiče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pomoc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rodičům s řešením výchovných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problémů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optimalizace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pravidel domácího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rodičovských sdružení a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komunit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rodičů při vstupu dětí do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školy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pedagogicko-psychologické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a sociálně-právní poradenství pro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rodiče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rodin ve vyloučených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lokalitách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72" y="426326"/>
            <a:ext cx="2670373" cy="64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282704"/>
            <a:ext cx="1193046" cy="119304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3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Arial" charset="0"/>
                <a:ea typeface="Arial" charset="0"/>
                <a:cs typeface="Arial" charset="0"/>
              </a:rPr>
              <a:t>Příklady témat v rámci </a:t>
            </a:r>
            <a:r>
              <a:rPr lang="cs-CZ" sz="32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cs-CZ" sz="32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cs-CZ" sz="3200" b="1" dirty="0" smtClean="0">
                <a:latin typeface="Arial" charset="0"/>
                <a:ea typeface="Arial" charset="0"/>
                <a:cs typeface="Arial" charset="0"/>
              </a:rPr>
              <a:t>platformy </a:t>
            </a:r>
            <a:r>
              <a:rPr lang="cs-CZ" sz="3200" b="1" u="sng" dirty="0" smtClean="0">
                <a:latin typeface="Arial" charset="0"/>
                <a:ea typeface="Arial" charset="0"/>
                <a:cs typeface="Arial" charset="0"/>
              </a:rPr>
              <a:t>ŽÁK/STUDENT</a:t>
            </a:r>
            <a:endParaRPr lang="cs-CZ" sz="3200" b="1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zavádění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formativního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hodnocení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optimalizace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maturitních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závěrečných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zkoušek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péče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talenty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zvyšování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bezpečnosti ve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školách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optimalizace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inkluze, posilování prvků žákovské samosprávy, spravedlivější vzdělávací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příležitosti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lepší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prostupnost mezi vyšším odborným a vysokoškolským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vzděláváním 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72" y="426326"/>
            <a:ext cx="2670373" cy="64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282704"/>
            <a:ext cx="1193046" cy="119304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latin typeface="Arial" charset="0"/>
                <a:ea typeface="Arial" charset="0"/>
                <a:cs typeface="Arial" charset="0"/>
              </a:rPr>
              <a:t>Členové </a:t>
            </a:r>
            <a:r>
              <a:rPr lang="cs-CZ" sz="3200" b="1" dirty="0" err="1" smtClean="0">
                <a:latin typeface="Arial" charset="0"/>
                <a:ea typeface="Arial" charset="0"/>
                <a:cs typeface="Arial" charset="0"/>
              </a:rPr>
              <a:t>think</a:t>
            </a:r>
            <a:r>
              <a:rPr lang="cs-CZ" sz="3200" b="1" dirty="0" smtClean="0">
                <a:latin typeface="Arial" charset="0"/>
                <a:ea typeface="Arial" charset="0"/>
                <a:cs typeface="Arial" charset="0"/>
              </a:rPr>
              <a:t>-tanku </a:t>
            </a:r>
            <a:endParaRPr lang="cs-CZ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7086"/>
            <a:ext cx="10515600" cy="538091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. MUDr. Tomáš Zima, DrSc.,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rektor Univerzity Karlovy </a:t>
            </a:r>
          </a:p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. PaedDr. Radka Wildová, CSc.,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prorektorka pro koncepci a kvalitu vzdělávací činnosti UK</a:t>
            </a:r>
          </a:p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PhDr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. Michael Zvírotský, Ph.D.,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Katedra Pedagogiky Pedagogické fakulty UK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Mgr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. Bohumil Kartous, Ph.D.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analytik v oblasti vzdělávací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politiky</a:t>
            </a:r>
          </a:p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Mgr. Zdeněk Jahoda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zástupce ředitele školy, ZŠ Stará Boleslav</a:t>
            </a:r>
          </a:p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Mgr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. Hana Stýblová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členka Rady Asociace ředitelů základních škol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Mgr. Silvie Pýchová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výkonná ředitelka Stálé konference asociací ve vzdělávání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Mgr. Klára Laurenčíková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předsedkyně České odborné společnosti pro inkluzivní vzdělávání                 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Mgr. Daniel Pražák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student na Ústavu výzkumu a rozvoje vzdělávání Pedagogické fakulty Univerzity Karlovy, organizace Otevřeno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PhDr. Ondřej Andrys, MAE, MBA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náměstek ústředního školního inspektora, Česká školní inspekce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prof. Ing. Jakub Fischer, Ph.D.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děkan Fakulty informatiky a statistiky VŠE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prof. PhDr. Eva Šmelová, Ph.D.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Katedra primární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preprimární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pedagogiky, Pedagogická fakulta Univerzity Palackého v Olomouci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PhDr. Renata Schejbalová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předsedkyně Rady Asociace ředitelů gymnázií ČR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prof. PhDr. Arnošt Veselý, Ph.D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., Katedra veřejné a sociální politiky, Fakulta sociálních věd UK 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MgA. Martin Ayrer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koordinátor strategické komunikace UK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72" y="426326"/>
            <a:ext cx="2670373" cy="64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282704"/>
            <a:ext cx="1193046" cy="119304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9277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….</a:t>
            </a:r>
            <a:endParaRPr lang="cs-CZ" dirty="0"/>
          </a:p>
        </p:txBody>
      </p:sp>
      <p:pic>
        <p:nvPicPr>
          <p:cNvPr id="6" name="Obrázek 4" descr="Obsah obrázku snímek obrazovky&#10;&#10;Popis byl vytvořen automaticky">
            <a:extLst>
              <a:ext uri="{FF2B5EF4-FFF2-40B4-BE49-F238E27FC236}">
                <a16:creationId xmlns="" xmlns:a16="http://schemas.microsoft.com/office/drawing/2014/main" id="{68F39750-BAC9-41D7-A170-99AE25DA1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4" y="1203087"/>
            <a:ext cx="10020300" cy="4676140"/>
          </a:xfrm>
          <a:prstGeom prst="rect">
            <a:avLst/>
          </a:prstGeom>
        </p:spPr>
      </p:pic>
      <p:pic>
        <p:nvPicPr>
          <p:cNvPr id="8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672" y="426326"/>
            <a:ext cx="2670373" cy="64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3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282704"/>
            <a:ext cx="1193046" cy="1193046"/>
          </a:xfrm>
          <a:prstGeom prst="rect">
            <a:avLst/>
          </a:prstGeom>
        </p:spPr>
      </p:pic>
      <p:pic>
        <p:nvPicPr>
          <p:cNvPr id="8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72" y="426326"/>
            <a:ext cx="2670373" cy="64047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5000" y="446252"/>
            <a:ext cx="10515600" cy="604942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5900" b="1" dirty="0" smtClean="0"/>
              <a:t>Témata, která se v</a:t>
            </a:r>
            <a:r>
              <a:rPr lang="cs-CZ" sz="5900" b="1" dirty="0"/>
              <a:t> diskuzích </a:t>
            </a:r>
            <a:r>
              <a:rPr lang="cs-CZ" sz="5900" b="1" dirty="0" smtClean="0"/>
              <a:t>opakovala</a:t>
            </a:r>
          </a:p>
          <a:p>
            <a:pPr marL="0" indent="0">
              <a:buNone/>
            </a:pPr>
            <a:r>
              <a:rPr lang="cs-CZ" sz="5900" b="1" dirty="0" smtClean="0"/>
              <a:t>a byla </a:t>
            </a:r>
            <a:r>
              <a:rPr lang="cs-CZ" sz="5900" b="1" dirty="0"/>
              <a:t>na nich </a:t>
            </a:r>
            <a:r>
              <a:rPr lang="cs-CZ" sz="5900" b="1" dirty="0" smtClean="0"/>
              <a:t>shoda:</a:t>
            </a:r>
            <a:endParaRPr lang="cs-CZ" sz="5900" b="1" dirty="0"/>
          </a:p>
          <a:p>
            <a:pPr>
              <a:buClr>
                <a:srgbClr val="C00000"/>
              </a:buClr>
              <a:buFont typeface="Arial" charset="0"/>
              <a:buChar char="•"/>
            </a:pPr>
            <a:endParaRPr lang="cs-CZ" sz="3500" dirty="0"/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4500" dirty="0" smtClean="0"/>
              <a:t>Přechod </a:t>
            </a:r>
            <a:r>
              <a:rPr lang="cs-CZ" sz="4500" dirty="0"/>
              <a:t>škol na online vzdělávání nebyl jen o technologiích, ale zejména o </a:t>
            </a:r>
            <a:r>
              <a:rPr lang="cs-CZ" sz="4500" b="1" dirty="0"/>
              <a:t>dovednostech technologie využívat pro vzdělávací účely</a:t>
            </a:r>
            <a:r>
              <a:rPr lang="cs-CZ" sz="4500" dirty="0"/>
              <a:t>. </a:t>
            </a:r>
            <a:endParaRPr lang="cs-CZ" sz="4500" dirty="0" smtClean="0"/>
          </a:p>
          <a:p>
            <a:pPr marL="0" indent="0">
              <a:buClr>
                <a:srgbClr val="C00000"/>
              </a:buClr>
              <a:buNone/>
            </a:pPr>
            <a:endParaRPr lang="cs-CZ" sz="4500" dirty="0"/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4500" dirty="0" smtClean="0"/>
              <a:t>Z</a:t>
            </a:r>
            <a:r>
              <a:rPr lang="cs-CZ" sz="4500" dirty="0"/>
              <a:t> distančního vzdělávání nevypadly jen děti se špatným </a:t>
            </a:r>
            <a:r>
              <a:rPr lang="cs-CZ" sz="4500" dirty="0" err="1"/>
              <a:t>socio</a:t>
            </a:r>
            <a:r>
              <a:rPr lang="cs-CZ" sz="4500" dirty="0"/>
              <a:t>-ekonomickým zázemím a děti s SVP, ale i děti, které mají v rodině problémy. </a:t>
            </a:r>
            <a:r>
              <a:rPr lang="cs-CZ" sz="4500" b="1" dirty="0"/>
              <a:t>Individuální přístup je nevyhnutelný</a:t>
            </a:r>
            <a:r>
              <a:rPr lang="cs-CZ" sz="4500" dirty="0"/>
              <a:t>. 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4500" dirty="0" smtClean="0"/>
              <a:t>Je </a:t>
            </a:r>
            <a:r>
              <a:rPr lang="cs-CZ" sz="4500" dirty="0"/>
              <a:t>potřeba hledat způsoby, jak udělat vyučování zajímavějším a </a:t>
            </a:r>
            <a:r>
              <a:rPr lang="cs-CZ" sz="4500" b="1" dirty="0"/>
              <a:t>motivovat žáky - namísto známek</a:t>
            </a:r>
            <a:r>
              <a:rPr lang="cs-CZ" sz="4500" dirty="0" smtClean="0"/>
              <a:t>.</a:t>
            </a:r>
            <a:endParaRPr lang="cs-CZ" sz="4500" dirty="0"/>
          </a:p>
          <a:p>
            <a:pPr>
              <a:buClr>
                <a:srgbClr val="C00000"/>
              </a:buClr>
              <a:buFont typeface="Arial" charset="0"/>
              <a:buChar char="•"/>
            </a:pPr>
            <a:endParaRPr lang="cs-CZ" sz="4500" b="1" dirty="0" smtClean="0"/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4500" b="1" dirty="0" smtClean="0"/>
              <a:t>Učivo </a:t>
            </a:r>
            <a:r>
              <a:rPr lang="cs-CZ" sz="4500" b="1" dirty="0"/>
              <a:t>je nezbytné zredukovat a nastavit mezipředmětové vztahy</a:t>
            </a:r>
            <a:r>
              <a:rPr lang="cs-CZ" sz="4500" dirty="0"/>
              <a:t>, aby se mohlo učit individuálněji, pomaleji a kvalitněji. 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4500" b="1" dirty="0" smtClean="0"/>
              <a:t>Chybí </a:t>
            </a:r>
            <a:r>
              <a:rPr lang="cs-CZ" sz="4500" b="1" dirty="0"/>
              <a:t>sdílení inspirace mezi školami</a:t>
            </a:r>
            <a:r>
              <a:rPr lang="cs-CZ" sz="4500" dirty="0"/>
              <a:t> o tom, co se jim osvědčilo</a:t>
            </a:r>
            <a:r>
              <a:rPr lang="cs-CZ" sz="4500" dirty="0" smtClean="0"/>
              <a:t>.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endParaRPr lang="cs-CZ" sz="4500" dirty="0" smtClean="0"/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4500" dirty="0" smtClean="0"/>
              <a:t>Měla </a:t>
            </a:r>
            <a:r>
              <a:rPr lang="cs-CZ" sz="4500" dirty="0"/>
              <a:t>by se otevřít </a:t>
            </a:r>
            <a:r>
              <a:rPr lang="cs-CZ" sz="4500" b="1" dirty="0"/>
              <a:t>otázka formy a smyslu maturitní zkoušky</a:t>
            </a:r>
            <a:r>
              <a:rPr lang="cs-CZ" sz="4500" dirty="0" smtClean="0"/>
              <a:t>.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4500" dirty="0" smtClean="0"/>
              <a:t>Na </a:t>
            </a:r>
            <a:r>
              <a:rPr lang="cs-CZ" sz="4500" dirty="0"/>
              <a:t>krizi se musíme podívat nejen z pohledu </a:t>
            </a:r>
            <a:r>
              <a:rPr lang="cs-CZ" sz="4500" dirty="0" err="1"/>
              <a:t>socio</a:t>
            </a:r>
            <a:r>
              <a:rPr lang="cs-CZ" sz="4500" dirty="0"/>
              <a:t>-ekonomických, ale i </a:t>
            </a:r>
            <a:r>
              <a:rPr lang="cs-CZ" sz="4500" b="1" dirty="0"/>
              <a:t>psychosociálních důsledků</a:t>
            </a:r>
            <a:r>
              <a:rPr lang="cs-CZ" sz="45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4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313330"/>
            <a:ext cx="9144000" cy="2687926"/>
          </a:xfrm>
        </p:spPr>
        <p:txBody>
          <a:bodyPr>
            <a:normAutofit/>
          </a:bodyPr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vzdelavani21@cuni.cz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071" y="5361278"/>
            <a:ext cx="2520074" cy="93321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771" y="1794303"/>
            <a:ext cx="8538675" cy="204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0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313330"/>
            <a:ext cx="9144000" cy="2687926"/>
          </a:xfrm>
        </p:spPr>
        <p:txBody>
          <a:bodyPr>
            <a:normAutofit/>
          </a:bodyPr>
          <a:lstStyle/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661" y="1489503"/>
            <a:ext cx="8538675" cy="20479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95609" y="4369244"/>
            <a:ext cx="376898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vzdelavani21@cuni.cz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257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282704"/>
            <a:ext cx="1193046" cy="119304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6900" y="578726"/>
            <a:ext cx="10515600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cs-C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systémových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změn </a:t>
            </a: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lepší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školství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72" y="426326"/>
            <a:ext cx="2670373" cy="64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4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282704"/>
            <a:ext cx="1193046" cy="119304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8923" y="923952"/>
            <a:ext cx="10515600" cy="53993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800" b="1" dirty="0">
                <a:latin typeface="Arial" panose="020B0604020202020204" pitchFamily="34" charset="0"/>
                <a:cs typeface="Arial" panose="020B0604020202020204" pitchFamily="34" charset="0"/>
              </a:rPr>
              <a:t>Výchozí idea pro první </a:t>
            </a:r>
            <a:r>
              <a:rPr lang="cs-CZ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období</a:t>
            </a:r>
          </a:p>
          <a:p>
            <a:pPr marL="0" indent="0">
              <a:buNone/>
            </a:pPr>
            <a:endParaRPr lang="cs-CZ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cs-CZ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Iniciovat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a pomoci prosadit </a:t>
            </a:r>
            <a:r>
              <a:rPr lang="cs-CZ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změn, které pomohou českým učitelům, rodičům a žákům (studentům</a:t>
            </a:r>
            <a:r>
              <a:rPr lang="cs-CZ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</a:p>
          <a:p>
            <a:pPr marL="0" indent="0">
              <a:buNone/>
            </a:pPr>
            <a:r>
              <a:rPr lang="cs-CZ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rámci </a:t>
            </a:r>
            <a:r>
              <a:rPr lang="cs-CZ" sz="3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cs-CZ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-tanku budou fungovat 3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vzájemně propojené </a:t>
            </a:r>
            <a:r>
              <a:rPr lang="cs-CZ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platformy: </a:t>
            </a:r>
          </a:p>
          <a:p>
            <a:pPr marL="0" indent="0">
              <a:buNone/>
            </a:pPr>
            <a:r>
              <a:rPr lang="cs-CZ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učitel, žák/student, rodič </a:t>
            </a:r>
          </a:p>
          <a:p>
            <a:pPr marL="0" indent="0"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každou platformu připadne v prvním období celkem 7 klíčových změn.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72" y="426326"/>
            <a:ext cx="2670373" cy="64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3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282704"/>
            <a:ext cx="1193046" cy="119304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Obecné cíle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-tanku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Iniciovat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moderovat diskusi s odbornou i širokou veřejností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kvalitě systému vzdělávání v ČR a možných opatřeních pro jeho zkvalitňování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Představit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odborné i laické veřejnosti aktivity Univerzity Karlovy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jejích součástí) v dané oblasti vzdělávání, školství a vzdělávací politiky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Generovat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témata pro veřejnou diskusi vč. identifikace nosných, ale doposud přehlížených témat, resp. témat, která stojí na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okraji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mediálního zájmu.</a:t>
            </a: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72" y="426326"/>
            <a:ext cx="2670373" cy="64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282704"/>
            <a:ext cx="1193046" cy="119304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Obecné cíle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-tanku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C00000"/>
              </a:buClr>
              <a:buFont typeface="+mj-lt"/>
              <a:buAutoNum type="arabicPeriod" startAt="4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Zapojovat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 návrhů řešení špičkové vědce a odborníky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praxe, osobnosti univerzity i její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absolventy.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4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 startAt="4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Zpracovávat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předkládat konkrétní návrhy a náměty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zlepšování vzdělávání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školství.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 startAt="4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 startAt="4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Napomáhat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 přijímáním závěrů a uváděním změn do praxe.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72" y="426326"/>
            <a:ext cx="2670373" cy="64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0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282704"/>
            <a:ext cx="1193046" cy="119304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Obecné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Identifikace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problému či tématu, jeho expertní prověření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hlediska relevance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Vyhledání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věcně příslušného odborného garanta a sestavení expertního týmu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Příprava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strategie a podkladů pro jednání expertního týmu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Projednání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tématu expertním týmem a vytvoření návrhu či návrhů řešení,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 opatření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doporučení apod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Komunikace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návrhů směrem k odborné i laické veřejnosti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Případné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zapojení UK do realizace návrhů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72" y="426326"/>
            <a:ext cx="2670373" cy="64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8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282704"/>
            <a:ext cx="1193046" cy="1193046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595100" cy="1325563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Nástroje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-tanku  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0125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Expertní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 expertizní činnost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Vyhledávání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 popularizace příkladů dobré praxe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Oceňování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případů dobré praxe a pozitivních počinů – např. zvláštní cenou rektora UK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Řešení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dílčích témat např. formou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zadávání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(vypisování) specifických diplomových či disertačních úkolů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Poskytování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prostoru pro odborné diskuse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Příjem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podnětů z pedagogického terénu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ravidelné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publikování výstupů – shrnutí diskusí a námětů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Vystoupení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odborníků v médiích.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72" y="426326"/>
            <a:ext cx="2670373" cy="64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282704"/>
            <a:ext cx="1193046" cy="119304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3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Arial" charset="0"/>
                <a:ea typeface="Arial" charset="0"/>
                <a:cs typeface="Arial" charset="0"/>
              </a:rPr>
              <a:t>Příklady témat v </a:t>
            </a:r>
            <a:r>
              <a:rPr lang="cs-CZ" sz="3200" b="1" dirty="0" smtClean="0">
                <a:latin typeface="Arial" charset="0"/>
                <a:ea typeface="Arial" charset="0"/>
                <a:cs typeface="Arial" charset="0"/>
              </a:rPr>
              <a:t>rámci</a:t>
            </a:r>
            <a:br>
              <a:rPr lang="cs-CZ" sz="32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cs-CZ" sz="3200" b="1" dirty="0" smtClean="0">
                <a:latin typeface="Arial" charset="0"/>
                <a:ea typeface="Arial" charset="0"/>
                <a:cs typeface="Arial" charset="0"/>
              </a:rPr>
              <a:t>platformy </a:t>
            </a:r>
            <a:r>
              <a:rPr lang="cs-CZ" sz="3200" b="1" u="sng" dirty="0" smtClean="0">
                <a:latin typeface="Arial" charset="0"/>
                <a:ea typeface="Arial" charset="0"/>
                <a:cs typeface="Arial" charset="0"/>
              </a:rPr>
              <a:t>UČITEL</a:t>
            </a:r>
            <a:endParaRPr lang="cs-CZ" sz="3200" b="1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zvýšení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prestiže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učitelství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úprava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legislativních požadavků na výkon profese učitele, zlepšení pracovních podmínek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učitelů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zapojování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odborníků z praxe do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výuky, kariérní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řád pro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učitele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profesní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rozvoj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učitelů, posilování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role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ředitele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rozvoj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pedagogických kompetencí učitelů vyšších odborných škol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akademických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pracovníků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672" y="426326"/>
            <a:ext cx="2670373" cy="64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9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563</Words>
  <Application>Microsoft Macintosh PowerPoint</Application>
  <PresentationFormat>Widescreen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Arial</vt:lpstr>
      <vt:lpstr>Motiv Office</vt:lpstr>
      <vt:lpstr>PowerPoint Presentation</vt:lpstr>
      <vt:lpstr>PowerPoint Presentation</vt:lpstr>
      <vt:lpstr>PowerPoint Presentation</vt:lpstr>
      <vt:lpstr>PowerPoint Presentation</vt:lpstr>
      <vt:lpstr>Obecné cíle think-tanku</vt:lpstr>
      <vt:lpstr>Obecné cíle think-tanku</vt:lpstr>
      <vt:lpstr>Obecné procesy</vt:lpstr>
      <vt:lpstr>Nástroje think-tanku  </vt:lpstr>
      <vt:lpstr>Příklady témat v rámci platformy UČITEL</vt:lpstr>
      <vt:lpstr>Příklady témat v rámci  platformy RODIČ</vt:lpstr>
      <vt:lpstr>Příklady témat v rámci  platformy ŽÁK/STUDENT</vt:lpstr>
      <vt:lpstr>Členové think-tanku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Microsoft Office</dc:creator>
  <cp:lastModifiedBy>Martin Ayrer</cp:lastModifiedBy>
  <cp:revision>22</cp:revision>
  <dcterms:created xsi:type="dcterms:W3CDTF">2020-01-29T08:03:06Z</dcterms:created>
  <dcterms:modified xsi:type="dcterms:W3CDTF">2020-06-08T11:52:05Z</dcterms:modified>
</cp:coreProperties>
</file>